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4" r:id="rId19"/>
    <p:sldId id="273" r:id="rId20"/>
  </p:sldIdLst>
  <p:sldSz cx="9144000" cy="5143500" type="screen16x9"/>
  <p:notesSz cx="6858000" cy="9144000"/>
  <p:embeddedFontLst>
    <p:embeddedFont>
      <p:font typeface="Lato" panose="020F0502020204030203" pitchFamily="34" charset="0"/>
      <p:regular r:id="rId22"/>
      <p:bold r:id="rId23"/>
      <p:italic r:id="rId24"/>
      <p:boldItalic r:id="rId25"/>
    </p:embeddedFont>
    <p:embeddedFont>
      <p:font typeface="Montserrat" panose="00000500000000000000" pitchFamily="2" charset="0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3" roundtripDataSignature="AMtx7mhxgsgu/axbJMcDG9wl99qsIx2CI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B7F9521-7884-4FFE-BD89-96DB64AFAE39}">
  <a:tblStyle styleId="{4B7F9521-7884-4FFE-BD89-96DB64AFAE39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8" d="100"/>
          <a:sy n="138" d="100"/>
        </p:scale>
        <p:origin x="834" y="1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customschemas.google.com/relationships/presentationmetadata" Target="meta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5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2" name="Google Shape;13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9" name="Google Shape;199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5" name="Google Shape;205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7" name="Google Shape;217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2115e58ac61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2115e58ac61_1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115e58ac61_1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2115e58ac61_1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2115e58ac61_1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2115e58ac61_1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2115e58ac61_1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2115e58ac61_1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2115e58ac61_1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2115e58ac61_1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3" name="Google Shape;263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8" name="Google Shape;13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4" name="Google Shape;14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2" name="Google Shape;152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0" name="Google Shape;16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2" name="Google Shape;172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8" name="Google Shape;178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7" name="Google Shape;187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5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name="adj" fmla="val 0"/>
            </a:avLst>
          </a:prstGeom>
          <a:solidFill>
            <a:schemeClr val="lt1">
              <a:alpha val="2745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" name="Google Shape;11;p15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15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2745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3;p15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name="adj" fmla="val 58774"/>
              </a:avLst>
            </a:prstGeom>
            <a:solidFill>
              <a:schemeClr val="lt1">
                <a:alpha val="2745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4;p15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5;p15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" name="Google Shape;16;p15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7" name="Google Shape;17;p15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8" name="Google Shape;18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2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2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137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2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137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09;p2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10;p2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1;p2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2;p2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3;p2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4;p2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;p2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;p2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7;p2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8;p2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9;p2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20;p2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21;p2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22;p2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23;p2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24;p2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5" name="Google Shape;125;p24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24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7" name="Google Shape;127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16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21" name="Google Shape;21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2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" name="Google Shape;23;p1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4" name="Google Shape;24;p16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5" name="Google Shape;25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oogle Shape;27;p17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8" name="Google Shape;28;p17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137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9;p17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137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30;p17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31;p17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32;p17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33;p17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34;p17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35;p17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36;p17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37;p17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38;p17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39;p17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40;p17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41;p17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42;p17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43;p17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44;p17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45;p17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" name="Google Shape;46;p17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18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50" name="Google Shape;50;p1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51;p1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2" name="Google Shape;52;p1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3" name="Google Shape;53;p18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18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19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58" name="Google Shape;58;p1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9;p1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0" name="Google Shape;60;p1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1" name="Google Shape;61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20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64" name="Google Shape;64;p2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65;p2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6" name="Google Shape;66;p2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7" name="Google Shape;67;p20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8" name="Google Shape;68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2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2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137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72;p2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137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73;p2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74;p2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75;p2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p2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77;p2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78;p2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79;p2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80;p2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81;p2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82;p2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83;p2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84;p2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85;p2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86;p2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87;p2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88;p2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9" name="Google Shape;89;p21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22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93" name="Google Shape;93;p2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94;p2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5" name="Google Shape;95;p22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6" name="Google Shape;96;p22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97" name="Google Shape;97;p22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2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2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411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2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411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3" name="Google Shape;103;p23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4" name="Google Shape;104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"/>
          <p:cNvSpPr txBox="1">
            <a:spLocks noGrp="1"/>
          </p:cNvSpPr>
          <p:nvPr>
            <p:ph type="ctrTitle"/>
          </p:nvPr>
        </p:nvSpPr>
        <p:spPr>
          <a:xfrm>
            <a:off x="3067925" y="1280200"/>
            <a:ext cx="5719200" cy="9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Book Popularity System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22222"/>
              <a:buNone/>
            </a:pPr>
            <a:r>
              <a:rPr lang="en" sz="2000" b="1"/>
              <a:t>SWEN 5239 - Agile Software Development</a:t>
            </a:r>
            <a:endParaRPr sz="2000" b="1"/>
          </a:p>
        </p:txBody>
      </p:sp>
      <p:sp>
        <p:nvSpPr>
          <p:cNvPr id="135" name="Google Shape;135;p1"/>
          <p:cNvSpPr txBox="1">
            <a:spLocks noGrp="1"/>
          </p:cNvSpPr>
          <p:nvPr>
            <p:ph type="subTitle" idx="1"/>
          </p:nvPr>
        </p:nvSpPr>
        <p:spPr>
          <a:xfrm>
            <a:off x="3067925" y="2243700"/>
            <a:ext cx="5075400" cy="114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/>
              <a:t>Sadia Alam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/>
              <a:t>Stefan Gamero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/>
              <a:t>Eric Prieto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/>
              <a:t>Angel Vazquez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5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Feature 1 Cont.</a:t>
            </a:r>
            <a:endParaRPr/>
          </a:p>
        </p:txBody>
      </p:sp>
      <p:pic>
        <p:nvPicPr>
          <p:cNvPr id="202" name="Google Shape;202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32600" y="1101775"/>
            <a:ext cx="6221299" cy="3690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1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Code Explanation</a:t>
            </a:r>
            <a:endParaRPr/>
          </a:p>
        </p:txBody>
      </p:sp>
      <p:pic>
        <p:nvPicPr>
          <p:cNvPr id="208" name="Google Shape;208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6725" y="1407775"/>
            <a:ext cx="2866400" cy="3609950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11"/>
          <p:cNvSpPr/>
          <p:nvPr/>
        </p:nvSpPr>
        <p:spPr>
          <a:xfrm>
            <a:off x="4701175" y="1407775"/>
            <a:ext cx="3848700" cy="8265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4F81B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●"/>
            </a:pPr>
            <a:r>
              <a:rPr lang="en"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“button1_Click()” function - defines the behavior when the “Browse” button is clicked.</a:t>
            </a:r>
            <a:endParaRPr sz="1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●"/>
            </a:pPr>
            <a:r>
              <a:rPr lang="en"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 this case, a dialog box is opened - allowing the user to browse and select file/s.</a:t>
            </a:r>
            <a:endParaRPr sz="1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11"/>
          <p:cNvSpPr/>
          <p:nvPr/>
        </p:nvSpPr>
        <p:spPr>
          <a:xfrm>
            <a:off x="4701175" y="2324750"/>
            <a:ext cx="3848700" cy="6483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4F81B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●"/>
            </a:pPr>
            <a:r>
              <a:rPr lang="en"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“button2_Click()” function - defines the behavior when the “Load File” button is clicked. Calling the “LoadCSV() function.</a:t>
            </a:r>
            <a:endParaRPr sz="1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p11"/>
          <p:cNvSpPr/>
          <p:nvPr/>
        </p:nvSpPr>
        <p:spPr>
          <a:xfrm>
            <a:off x="4701175" y="3063525"/>
            <a:ext cx="3848700" cy="19542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4F81B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●"/>
            </a:pPr>
            <a:r>
              <a:rPr lang="en"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“LoadCSV()” function - defines the what will happen after the user clicks the “Load File” button and how the data is displayed in DataGridView.</a:t>
            </a:r>
            <a:endParaRPr sz="1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●"/>
            </a:pPr>
            <a:r>
              <a:rPr lang="en"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LoadCSV() will return a List data type value.</a:t>
            </a:r>
            <a:endParaRPr sz="1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●"/>
            </a:pPr>
            <a:r>
              <a:rPr lang="en"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The “csvFile” variable used as a parameter will store the CSV file specified in the application’s textbox.</a:t>
            </a:r>
            <a:endParaRPr sz="1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●"/>
            </a:pPr>
            <a:r>
              <a:rPr lang="en"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Another variable named “file” is initialized with a File.ReadAllLines() method - which will open the CSV file, reads all lines of the CSV file and stores each line into a string array.</a:t>
            </a:r>
            <a:endParaRPr sz="1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●"/>
            </a:pPr>
            <a:r>
              <a:rPr lang="en"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Finally, using a Query expression the software will iterate through each of the lines stored in the array  </a:t>
            </a:r>
            <a:endParaRPr sz="1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12" name="Google Shape;212;p11"/>
          <p:cNvCxnSpPr/>
          <p:nvPr/>
        </p:nvCxnSpPr>
        <p:spPr>
          <a:xfrm rot="10800000">
            <a:off x="3551550" y="1678975"/>
            <a:ext cx="1149600" cy="0"/>
          </a:xfrm>
          <a:prstGeom prst="straightConnector1">
            <a:avLst/>
          </a:prstGeom>
          <a:noFill/>
          <a:ln w="9525" cap="flat" cmpd="sng">
            <a:solidFill>
              <a:srgbClr val="4F81BD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13" name="Google Shape;213;p11"/>
          <p:cNvCxnSpPr/>
          <p:nvPr/>
        </p:nvCxnSpPr>
        <p:spPr>
          <a:xfrm rot="10800000">
            <a:off x="3594175" y="2571750"/>
            <a:ext cx="1149600" cy="0"/>
          </a:xfrm>
          <a:prstGeom prst="straightConnector1">
            <a:avLst/>
          </a:prstGeom>
          <a:noFill/>
          <a:ln w="9525" cap="flat" cmpd="sng">
            <a:solidFill>
              <a:srgbClr val="4F81BD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14" name="Google Shape;214;p11"/>
          <p:cNvCxnSpPr/>
          <p:nvPr/>
        </p:nvCxnSpPr>
        <p:spPr>
          <a:xfrm rot="10800000">
            <a:off x="3125575" y="3209450"/>
            <a:ext cx="1618200" cy="3300"/>
          </a:xfrm>
          <a:prstGeom prst="straightConnector1">
            <a:avLst/>
          </a:prstGeom>
          <a:noFill/>
          <a:ln w="9525" cap="flat" cmpd="sng">
            <a:solidFill>
              <a:srgbClr val="4F81BD"/>
            </a:solidFill>
            <a:prstDash val="solid"/>
            <a:round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2"/>
          <p:cNvSpPr txBox="1">
            <a:spLocks noGrp="1"/>
          </p:cNvSpPr>
          <p:nvPr>
            <p:ph type="title"/>
          </p:nvPr>
        </p:nvSpPr>
        <p:spPr>
          <a:xfrm>
            <a:off x="1152027" y="386822"/>
            <a:ext cx="1632736" cy="1635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dirty="0"/>
              <a:t>Feature 1 Demo</a:t>
            </a:r>
            <a:endParaRPr dirty="0"/>
          </a:p>
        </p:txBody>
      </p:sp>
      <p:pic>
        <p:nvPicPr>
          <p:cNvPr id="2" name="BookReviewSystem_Demo">
            <a:hlinkClick r:id="" action="ppaction://media"/>
            <a:extLst>
              <a:ext uri="{FF2B5EF4-FFF2-40B4-BE49-F238E27FC236}">
                <a16:creationId xmlns:a16="http://schemas.microsoft.com/office/drawing/2014/main" id="{EA99AC30-1F70-7B47-97EC-4237420F7B4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867891" y="549091"/>
            <a:ext cx="5576454" cy="422142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04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115e58ac61_1_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lang="en"/>
              <a:t>Feature 2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26" name="Google Shape;226;g2115e58ac61_1_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2525" y="971525"/>
            <a:ext cx="5228576" cy="389214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7" name="Google Shape;227;g2115e58ac61_1_6"/>
          <p:cNvCxnSpPr/>
          <p:nvPr/>
        </p:nvCxnSpPr>
        <p:spPr>
          <a:xfrm flipH="1">
            <a:off x="5727575" y="3383600"/>
            <a:ext cx="867900" cy="281100"/>
          </a:xfrm>
          <a:prstGeom prst="straightConnector1">
            <a:avLst/>
          </a:prstGeom>
          <a:noFill/>
          <a:ln w="9525" cap="flat" cmpd="sng">
            <a:solidFill>
              <a:srgbClr val="4F81BD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28" name="Google Shape;228;g2115e58ac61_1_6"/>
          <p:cNvSpPr/>
          <p:nvPr/>
        </p:nvSpPr>
        <p:spPr>
          <a:xfrm>
            <a:off x="6595475" y="2333000"/>
            <a:ext cx="2378700" cy="13317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4F81B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chemeClr val="lt1"/>
                </a:solidFill>
              </a:rPr>
              <a:t>Second Grid added to display Popular List or Unpopular List of books depending on Users choice.</a:t>
            </a:r>
            <a:endParaRPr sz="12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2115e58ac61_1_17"/>
          <p:cNvSpPr txBox="1">
            <a:spLocks noGrp="1"/>
          </p:cNvSpPr>
          <p:nvPr>
            <p:ph type="title"/>
          </p:nvPr>
        </p:nvSpPr>
        <p:spPr>
          <a:xfrm>
            <a:off x="1270225" y="298250"/>
            <a:ext cx="7038900" cy="47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2 Cont.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g2115e58ac61_1_17"/>
          <p:cNvSpPr/>
          <p:nvPr/>
        </p:nvSpPr>
        <p:spPr>
          <a:xfrm>
            <a:off x="6335000" y="659000"/>
            <a:ext cx="2655600" cy="18324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4F81B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chemeClr val="lt1"/>
                </a:solidFill>
              </a:rPr>
              <a:t>U</a:t>
            </a:r>
            <a:r>
              <a:rPr lang="en"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ser will click the “</a:t>
            </a:r>
            <a:r>
              <a:rPr lang="en" sz="1200">
                <a:solidFill>
                  <a:schemeClr val="lt1"/>
                </a:solidFill>
              </a:rPr>
              <a:t>Popular List</a:t>
            </a:r>
            <a:r>
              <a:rPr lang="en"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” button </a:t>
            </a:r>
            <a:r>
              <a:rPr lang="en" sz="1200">
                <a:solidFill>
                  <a:schemeClr val="lt1"/>
                </a:solidFill>
              </a:rPr>
              <a:t>to generate a list of books that have:</a:t>
            </a:r>
            <a:endParaRPr sz="1200">
              <a:solidFill>
                <a:schemeClr val="lt1"/>
              </a:solidFill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lt1"/>
              </a:solidFill>
            </a:endParaRPr>
          </a:p>
          <a:p>
            <a: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</a:pPr>
            <a:r>
              <a:rPr lang="en" sz="1200">
                <a:solidFill>
                  <a:schemeClr val="lt1"/>
                </a:solidFill>
              </a:rPr>
              <a:t>Book Rating &gt; 4</a:t>
            </a:r>
            <a:endParaRPr sz="1200">
              <a:solidFill>
                <a:schemeClr val="lt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lt1"/>
              </a:solidFill>
            </a:endParaRPr>
          </a:p>
          <a:p>
            <a: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</a:pPr>
            <a:r>
              <a:rPr lang="en" sz="1200">
                <a:solidFill>
                  <a:schemeClr val="lt1"/>
                </a:solidFill>
              </a:rPr>
              <a:t>Auth Rating &gt; 4</a:t>
            </a:r>
            <a:endParaRPr sz="1200">
              <a:solidFill>
                <a:schemeClr val="lt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lt1"/>
              </a:solidFill>
            </a:endParaRPr>
          </a:p>
          <a:p>
            <a: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</a:pPr>
            <a:r>
              <a:rPr lang="en" sz="1200">
                <a:solidFill>
                  <a:schemeClr val="lt1"/>
                </a:solidFill>
              </a:rPr>
              <a:t>Reviews &gt; 1000</a:t>
            </a:r>
            <a:endParaRPr sz="1200">
              <a:solidFill>
                <a:schemeClr val="lt1"/>
              </a:solidFill>
            </a:endParaRPr>
          </a:p>
          <a:p>
            <a:pPr marL="914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</a:endParaRPr>
          </a:p>
        </p:txBody>
      </p:sp>
      <p:pic>
        <p:nvPicPr>
          <p:cNvPr id="235" name="Google Shape;235;g2115e58ac61_1_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975" y="1009600"/>
            <a:ext cx="5419526" cy="3872300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g2115e58ac61_1_17"/>
          <p:cNvSpPr/>
          <p:nvPr/>
        </p:nvSpPr>
        <p:spPr>
          <a:xfrm>
            <a:off x="4927275" y="1785525"/>
            <a:ext cx="618900" cy="1938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4F81B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37" name="Google Shape;237;g2115e58ac61_1_17"/>
          <p:cNvCxnSpPr/>
          <p:nvPr/>
        </p:nvCxnSpPr>
        <p:spPr>
          <a:xfrm flipH="1">
            <a:off x="5546175" y="1264725"/>
            <a:ext cx="736500" cy="520800"/>
          </a:xfrm>
          <a:prstGeom prst="straightConnector1">
            <a:avLst/>
          </a:prstGeom>
          <a:noFill/>
          <a:ln w="9525" cap="flat" cmpd="sng">
            <a:solidFill>
              <a:srgbClr val="4F81BD"/>
            </a:solidFill>
            <a:prstDash val="solid"/>
            <a:round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115e58ac61_1_11"/>
          <p:cNvSpPr txBox="1">
            <a:spLocks noGrp="1"/>
          </p:cNvSpPr>
          <p:nvPr>
            <p:ph type="title"/>
          </p:nvPr>
        </p:nvSpPr>
        <p:spPr>
          <a:xfrm>
            <a:off x="1052550" y="189075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2 Cont.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Popular List Code Explanation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43" name="Google Shape;243;g2115e58ac61_1_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1800" y="1103175"/>
            <a:ext cx="7472799" cy="2157525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g2115e58ac61_1_11"/>
          <p:cNvSpPr/>
          <p:nvPr/>
        </p:nvSpPr>
        <p:spPr>
          <a:xfrm>
            <a:off x="3197100" y="3260700"/>
            <a:ext cx="3802200" cy="14736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4F81B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chemeClr val="lt1"/>
                </a:solidFill>
              </a:rPr>
              <a:t>When “Popular List” button is clicked the code will execute. It will display all books that match certain criteria:</a:t>
            </a:r>
            <a:endParaRPr sz="1000">
              <a:solidFill>
                <a:schemeClr val="lt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lt1"/>
              </a:solidFill>
            </a:endParaRPr>
          </a:p>
          <a:p>
            <a:pPr marL="914400" marR="0" lvl="1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</a:pPr>
            <a:r>
              <a:rPr lang="en" sz="1000">
                <a:solidFill>
                  <a:schemeClr val="lt1"/>
                </a:solidFill>
              </a:rPr>
              <a:t>BookRating &gt; 4 AND</a:t>
            </a:r>
            <a:endParaRPr sz="1000">
              <a:solidFill>
                <a:schemeClr val="lt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lt1"/>
              </a:solidFill>
            </a:endParaRPr>
          </a:p>
          <a:p>
            <a:pPr marL="914400" marR="0" lvl="1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</a:pPr>
            <a:r>
              <a:rPr lang="en" sz="1000">
                <a:solidFill>
                  <a:schemeClr val="lt1"/>
                </a:solidFill>
              </a:rPr>
              <a:t>AuthorOverallRating &gt; 4 AND</a:t>
            </a:r>
            <a:endParaRPr sz="1000">
              <a:solidFill>
                <a:schemeClr val="lt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lt1"/>
              </a:solidFill>
            </a:endParaRPr>
          </a:p>
          <a:p>
            <a:pPr marL="914400" marR="0" lvl="1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</a:pPr>
            <a:r>
              <a:rPr lang="en" sz="1000">
                <a:solidFill>
                  <a:schemeClr val="lt1"/>
                </a:solidFill>
              </a:rPr>
              <a:t>NumberOfReviews &gt; 1000</a:t>
            </a:r>
            <a:endParaRPr sz="1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2115e58ac61_1_43"/>
          <p:cNvSpPr txBox="1">
            <a:spLocks noGrp="1"/>
          </p:cNvSpPr>
          <p:nvPr>
            <p:ph type="title"/>
          </p:nvPr>
        </p:nvSpPr>
        <p:spPr>
          <a:xfrm>
            <a:off x="1270225" y="298250"/>
            <a:ext cx="7038900" cy="47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2 Cont.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g2115e58ac61_1_43"/>
          <p:cNvSpPr/>
          <p:nvPr/>
        </p:nvSpPr>
        <p:spPr>
          <a:xfrm>
            <a:off x="6464250" y="659000"/>
            <a:ext cx="2526300" cy="18324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4F81B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chemeClr val="lt1"/>
                </a:solidFill>
              </a:rPr>
              <a:t>U</a:t>
            </a:r>
            <a:r>
              <a:rPr lang="en"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ser will click the “Un</a:t>
            </a:r>
            <a:r>
              <a:rPr lang="en" sz="1200">
                <a:solidFill>
                  <a:schemeClr val="lt1"/>
                </a:solidFill>
              </a:rPr>
              <a:t>popular List</a:t>
            </a:r>
            <a:r>
              <a:rPr lang="en"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” button </a:t>
            </a:r>
            <a:r>
              <a:rPr lang="en" sz="1200">
                <a:solidFill>
                  <a:schemeClr val="lt1"/>
                </a:solidFill>
              </a:rPr>
              <a:t>to generate a list of books that have:</a:t>
            </a:r>
            <a:endParaRPr sz="1200">
              <a:solidFill>
                <a:schemeClr val="lt1"/>
              </a:solidFill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lt1"/>
              </a:solidFill>
            </a:endParaRPr>
          </a:p>
          <a:p>
            <a: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</a:pPr>
            <a:r>
              <a:rPr lang="en" sz="1200">
                <a:solidFill>
                  <a:schemeClr val="lt1"/>
                </a:solidFill>
              </a:rPr>
              <a:t>Book Rating &lt; 4</a:t>
            </a:r>
            <a:endParaRPr sz="1200">
              <a:solidFill>
                <a:schemeClr val="lt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lt1"/>
              </a:solidFill>
            </a:endParaRPr>
          </a:p>
          <a:p>
            <a: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</a:pPr>
            <a:r>
              <a:rPr lang="en" sz="1200">
                <a:solidFill>
                  <a:schemeClr val="lt1"/>
                </a:solidFill>
              </a:rPr>
              <a:t>Auth Rating &lt; 4</a:t>
            </a:r>
            <a:endParaRPr sz="1200">
              <a:solidFill>
                <a:schemeClr val="lt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lt1"/>
              </a:solidFill>
            </a:endParaRPr>
          </a:p>
          <a:p>
            <a: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</a:pPr>
            <a:r>
              <a:rPr lang="en" sz="1200">
                <a:solidFill>
                  <a:schemeClr val="lt1"/>
                </a:solidFill>
              </a:rPr>
              <a:t>Reviews &lt;= 1000</a:t>
            </a:r>
            <a:endParaRPr sz="1200">
              <a:solidFill>
                <a:schemeClr val="lt1"/>
              </a:solidFill>
            </a:endParaRPr>
          </a:p>
          <a:p>
            <a:pPr marL="914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</a:endParaRPr>
          </a:p>
        </p:txBody>
      </p:sp>
      <p:pic>
        <p:nvPicPr>
          <p:cNvPr id="251" name="Google Shape;251;g2115e58ac61_1_43"/>
          <p:cNvPicPr preferRelativeResize="0"/>
          <p:nvPr/>
        </p:nvPicPr>
        <p:blipFill rotWithShape="1">
          <a:blip r:embed="rId3">
            <a:alphaModFix/>
          </a:blip>
          <a:srcRect t="8162" b="-5913"/>
          <a:stretch/>
        </p:blipFill>
        <p:spPr>
          <a:xfrm>
            <a:off x="492550" y="1325100"/>
            <a:ext cx="5830025" cy="35125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2" name="Google Shape;252;g2115e58ac61_1_43"/>
          <p:cNvCxnSpPr/>
          <p:nvPr/>
        </p:nvCxnSpPr>
        <p:spPr>
          <a:xfrm flipH="1">
            <a:off x="5969275" y="1107150"/>
            <a:ext cx="429600" cy="797700"/>
          </a:xfrm>
          <a:prstGeom prst="straightConnector1">
            <a:avLst/>
          </a:prstGeom>
          <a:noFill/>
          <a:ln w="9525" cap="flat" cmpd="sng">
            <a:solidFill>
              <a:srgbClr val="4F81BD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53" name="Google Shape;253;g2115e58ac61_1_43"/>
          <p:cNvSpPr/>
          <p:nvPr/>
        </p:nvSpPr>
        <p:spPr>
          <a:xfrm>
            <a:off x="5614400" y="1978950"/>
            <a:ext cx="621000" cy="191400"/>
          </a:xfrm>
          <a:prstGeom prst="roundRect">
            <a:avLst>
              <a:gd name="adj" fmla="val 0"/>
            </a:avLst>
          </a:prstGeom>
          <a:noFill/>
          <a:ln w="38100" cap="flat" cmpd="sng">
            <a:solidFill>
              <a:srgbClr val="4F81B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2115e58ac61_1_51"/>
          <p:cNvSpPr txBox="1">
            <a:spLocks noGrp="1"/>
          </p:cNvSpPr>
          <p:nvPr>
            <p:ph type="title"/>
          </p:nvPr>
        </p:nvSpPr>
        <p:spPr>
          <a:xfrm>
            <a:off x="1052550" y="189075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2 Cont.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Unpopular List Code Explanation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g2115e58ac61_1_51"/>
          <p:cNvSpPr/>
          <p:nvPr/>
        </p:nvSpPr>
        <p:spPr>
          <a:xfrm>
            <a:off x="2913225" y="3145300"/>
            <a:ext cx="3802200" cy="14736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4F81B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chemeClr val="lt1"/>
                </a:solidFill>
              </a:rPr>
              <a:t>When “Unpopular List” button is clicked the code will execute. It will display all books that match certain criteria:</a:t>
            </a:r>
            <a:endParaRPr sz="1000">
              <a:solidFill>
                <a:schemeClr val="lt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lt1"/>
              </a:solidFill>
            </a:endParaRPr>
          </a:p>
          <a:p>
            <a:pPr marL="914400" marR="0" lvl="1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</a:pPr>
            <a:r>
              <a:rPr lang="en" sz="1000">
                <a:solidFill>
                  <a:schemeClr val="lt1"/>
                </a:solidFill>
              </a:rPr>
              <a:t>BookRating &lt; 4 AND</a:t>
            </a:r>
            <a:endParaRPr sz="1000">
              <a:solidFill>
                <a:schemeClr val="lt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lt1"/>
              </a:solidFill>
            </a:endParaRPr>
          </a:p>
          <a:p>
            <a:pPr marL="914400" marR="0" lvl="1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</a:pPr>
            <a:r>
              <a:rPr lang="en" sz="1000">
                <a:solidFill>
                  <a:schemeClr val="lt1"/>
                </a:solidFill>
              </a:rPr>
              <a:t>AuthorOverallRating &lt; 4 AND</a:t>
            </a:r>
            <a:endParaRPr sz="1000">
              <a:solidFill>
                <a:schemeClr val="lt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lt1"/>
              </a:solidFill>
            </a:endParaRPr>
          </a:p>
          <a:p>
            <a:pPr marL="914400" marR="0" lvl="1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</a:pPr>
            <a:r>
              <a:rPr lang="en" sz="1000">
                <a:solidFill>
                  <a:schemeClr val="lt1"/>
                </a:solidFill>
              </a:rPr>
              <a:t>NumberOfReviews &lt;= 1000</a:t>
            </a:r>
            <a:endParaRPr sz="1000">
              <a:solidFill>
                <a:schemeClr val="lt1"/>
              </a:solidFill>
            </a:endParaRPr>
          </a:p>
        </p:txBody>
      </p:sp>
      <p:pic>
        <p:nvPicPr>
          <p:cNvPr id="260" name="Google Shape;260;g2115e58ac61_1_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2550" y="1170300"/>
            <a:ext cx="7523550" cy="197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19;p12">
            <a:extLst>
              <a:ext uri="{FF2B5EF4-FFF2-40B4-BE49-F238E27FC236}">
                <a16:creationId xmlns:a16="http://schemas.microsoft.com/office/drawing/2014/main" id="{054F99CF-AE34-E20C-8579-98C91EB10FC2}"/>
              </a:ext>
            </a:extLst>
          </p:cNvPr>
          <p:cNvSpPr txBox="1">
            <a:spLocks/>
          </p:cNvSpPr>
          <p:nvPr/>
        </p:nvSpPr>
        <p:spPr>
          <a:xfrm>
            <a:off x="1152027" y="386822"/>
            <a:ext cx="1632736" cy="1635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dirty="0"/>
              <a:t>Feature 2 Demo</a:t>
            </a:r>
          </a:p>
        </p:txBody>
      </p:sp>
      <p:pic>
        <p:nvPicPr>
          <p:cNvPr id="5" name="Demo_Feature2">
            <a:hlinkClick r:id="" action="ppaction://media"/>
            <a:extLst>
              <a:ext uri="{FF2B5EF4-FFF2-40B4-BE49-F238E27FC236}">
                <a16:creationId xmlns:a16="http://schemas.microsoft.com/office/drawing/2014/main" id="{11CBA622-2059-30B4-9279-E7C852EBF4E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881745" y="439861"/>
            <a:ext cx="5636347" cy="4263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546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996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13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3500"/>
              <a:t>Timeline</a:t>
            </a:r>
            <a:endParaRPr sz="3500"/>
          </a:p>
        </p:txBody>
      </p:sp>
      <p:graphicFrame>
        <p:nvGraphicFramePr>
          <p:cNvPr id="266" name="Google Shape;266;p13"/>
          <p:cNvGraphicFramePr/>
          <p:nvPr/>
        </p:nvGraphicFramePr>
        <p:xfrm>
          <a:off x="988325" y="1658825"/>
          <a:ext cx="6967050" cy="2170100"/>
        </p:xfrm>
        <a:graphic>
          <a:graphicData uri="http://schemas.openxmlformats.org/drawingml/2006/table">
            <a:tbl>
              <a:tblPr bandRow="1">
                <a:noFill/>
                <a:tableStyleId>{4B7F9521-7884-4FFE-BD89-96DB64AFAE39}</a:tableStyleId>
              </a:tblPr>
              <a:tblGrid>
                <a:gridCol w="4070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8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48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74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b="1" u="none" strike="noStrike" cap="none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Milestone</a:t>
                      </a:r>
                      <a:endParaRPr sz="1400" b="1" u="none" strike="noStrike" cap="none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73025" marR="73025" marT="0" marB="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b="1" u="none" strike="noStrike" cap="none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Start Date</a:t>
                      </a:r>
                      <a:endParaRPr sz="1400" b="1" u="none" strike="noStrike" cap="none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73025" marR="73025" marT="0" marB="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b="1" u="none" strike="noStrike" cap="none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End Date</a:t>
                      </a:r>
                      <a:endParaRPr sz="1400" b="1" u="none" strike="noStrike" cap="none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73025" marR="73025" marT="0" marB="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strike="noStrike" cap="none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Data Attributes</a:t>
                      </a:r>
                      <a:endParaRPr sz="1200" u="none" strike="noStrike" cap="none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73025" marR="73025" marT="0" marB="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strike="noStrike" cap="none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02/04/2023</a:t>
                      </a:r>
                      <a:endParaRPr sz="1200" u="none" strike="noStrike" cap="none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73025" marR="73025" marT="0" marB="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strike="noStrike" cap="none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02/05/2023</a:t>
                      </a:r>
                      <a:endParaRPr sz="1200" u="none" strike="noStrike" cap="none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73025" marR="73025" marT="0" marB="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strike="noStrike" cap="none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Project Proposal</a:t>
                      </a:r>
                      <a:endParaRPr sz="1200" u="none" strike="noStrike" cap="none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73025" marR="73025" marT="0" marB="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strike="noStrike" cap="none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02/04/2023</a:t>
                      </a:r>
                      <a:endParaRPr sz="1200" u="none" strike="noStrike" cap="none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73025" marR="73025" marT="0" marB="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strike="noStrike" cap="none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02/08/2023</a:t>
                      </a:r>
                      <a:endParaRPr sz="1200" u="none" strike="noStrike" cap="none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73025" marR="73025" marT="0" marB="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99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strike="noStrike" cap="none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User Stories</a:t>
                      </a:r>
                      <a:endParaRPr sz="1200" u="none" strike="noStrike" cap="none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73025" marR="73025" marT="0" marB="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strike="noStrike" cap="none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02/08/2023</a:t>
                      </a:r>
                      <a:endParaRPr sz="1200" u="none" strike="noStrike" cap="none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73025" marR="73025" marT="0" marB="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strike="noStrike" cap="none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02/18/2023</a:t>
                      </a:r>
                      <a:endParaRPr sz="1200" u="none" strike="noStrike" cap="none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73025" marR="73025" marT="0" marB="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5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strike="noStrike" cap="none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Feature 1</a:t>
                      </a:r>
                      <a:endParaRPr sz="1200" u="none" strike="noStrike" cap="none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73025" marR="73025" marT="0" marB="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strike="noStrike" cap="none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02/08/2023</a:t>
                      </a:r>
                      <a:endParaRPr sz="1200" u="none" strike="noStrike" cap="none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73025" marR="73025" marT="0" marB="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strike="noStrike" cap="none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02/18/2023</a:t>
                      </a:r>
                      <a:endParaRPr sz="1200" u="none" strike="noStrike" cap="none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73025" marR="73025" marT="0" marB="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84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strike="noStrike" cap="none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Feature 2</a:t>
                      </a:r>
                      <a:endParaRPr sz="1200" u="none" strike="noStrike" cap="none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73025" marR="73025" marT="0" marB="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strike="noStrike" cap="none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02/18/2023</a:t>
                      </a:r>
                      <a:endParaRPr sz="1200" u="none" strike="noStrike" cap="none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73025" marR="73025" marT="0" marB="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strike="noStrike" cap="none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02/25/2023</a:t>
                      </a:r>
                      <a:endParaRPr sz="1200" u="none" strike="noStrike" cap="none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73025" marR="73025" marT="0" marB="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4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strike="noStrike" cap="none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Final Delivery</a:t>
                      </a:r>
                      <a:endParaRPr sz="1200" u="none" strike="noStrike" cap="none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73025" marR="73025" marT="0" marB="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strike="noStrike" cap="none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02/25/2023</a:t>
                      </a:r>
                      <a:endParaRPr sz="1200" u="none" strike="noStrike" cap="none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73025" marR="73025" marT="0" marB="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strike="noStrike" cap="none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03/11/2023</a:t>
                      </a:r>
                      <a:endParaRPr sz="1200" u="none" strike="noStrike" cap="none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73025" marR="73025" marT="0" marB="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"/>
          <p:cNvSpPr txBox="1">
            <a:spLocks noGrp="1"/>
          </p:cNvSpPr>
          <p:nvPr>
            <p:ph type="title"/>
          </p:nvPr>
        </p:nvSpPr>
        <p:spPr>
          <a:xfrm>
            <a:off x="1297500" y="53050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3550"/>
              <a:t>Introduction</a:t>
            </a:r>
            <a:endParaRPr sz="3550"/>
          </a:p>
        </p:txBody>
      </p:sp>
      <p:sp>
        <p:nvSpPr>
          <p:cNvPr id="141" name="Google Shape;141;p2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Physical libraries and bookstores lack the ability to provide clients with access to other readers' reviews. This application enhances the ability for readers to close the gap between a popular book and a non-popular book. Book Popularity System will also display readers when a book is available and in what format (see Format Example Values). This application can serve as a companion application for people that frequent local bookstores and online readers.</a:t>
            </a:r>
            <a:endParaRPr sz="20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5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6190"/>
              <a:buNone/>
            </a:pPr>
            <a:r>
              <a:rPr lang="en" sz="3500"/>
              <a:t>Statement of the Problem </a:t>
            </a:r>
            <a:endParaRPr sz="3500"/>
          </a:p>
        </p:txBody>
      </p:sp>
      <p:sp>
        <p:nvSpPr>
          <p:cNvPr id="147" name="Google Shape;147;p3"/>
          <p:cNvSpPr txBox="1">
            <a:spLocks noGrp="1"/>
          </p:cNvSpPr>
          <p:nvPr>
            <p:ph type="body" idx="1"/>
          </p:nvPr>
        </p:nvSpPr>
        <p:spPr>
          <a:xfrm>
            <a:off x="1136925" y="1023250"/>
            <a:ext cx="7254300" cy="39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Need for an application that can efficiently recommend books of interest based on certain search criteria.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04800" algn="just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200"/>
              <a:buFont typeface="Times New Roman"/>
              <a:buChar char="●"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35% of people are reading more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048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●"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75% of Americans are reading at least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one book annually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048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●"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By 2024 500 million apps downloaded daily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048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●"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Meet growing needs with recommendations 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4572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in a continuously expanding library</a:t>
            </a:r>
            <a:endParaRPr/>
          </a:p>
        </p:txBody>
      </p:sp>
      <p:pic>
        <p:nvPicPr>
          <p:cNvPr id="148" name="Google Shape;148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04325" y="1439025"/>
            <a:ext cx="4365825" cy="33704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3"/>
          <p:cNvSpPr txBox="1"/>
          <p:nvPr/>
        </p:nvSpPr>
        <p:spPr>
          <a:xfrm>
            <a:off x="5247750" y="4739875"/>
            <a:ext cx="25242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https://basmo.app/reading-statistics/</a:t>
            </a:r>
            <a:endParaRPr sz="1000" b="0" i="0" u="none" strike="noStrike" cap="non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3500"/>
              <a:t>Research Questions</a:t>
            </a:r>
            <a:endParaRPr sz="3500"/>
          </a:p>
        </p:txBody>
      </p:sp>
      <p:sp>
        <p:nvSpPr>
          <p:cNvPr id="155" name="Google Shape;155;p4"/>
          <p:cNvSpPr txBox="1">
            <a:spLocks noGrp="1"/>
          </p:cNvSpPr>
          <p:nvPr>
            <p:ph type="body" idx="1"/>
          </p:nvPr>
        </p:nvSpPr>
        <p:spPr>
          <a:xfrm>
            <a:off x="731400" y="1430075"/>
            <a:ext cx="4982400" cy="174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25000" lnSpcReduction="2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ct val="105583"/>
              <a:buNone/>
            </a:pPr>
            <a:r>
              <a:rPr lang="en" sz="4925">
                <a:latin typeface="Times New Roman"/>
                <a:ea typeface="Times New Roman"/>
                <a:cs typeface="Times New Roman"/>
                <a:sym typeface="Times New Roman"/>
              </a:rPr>
              <a:t>What are we trying to predict?</a:t>
            </a:r>
            <a:endParaRPr sz="4925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ct val="105583"/>
              <a:buNone/>
            </a:pPr>
            <a:r>
              <a:rPr lang="en" sz="4925">
                <a:latin typeface="Times New Roman"/>
                <a:ea typeface="Times New Roman"/>
                <a:cs typeface="Times New Roman"/>
                <a:sym typeface="Times New Roman"/>
              </a:rPr>
              <a:t>Which book is most popular/best seller using various attributes given in the dataset?</a:t>
            </a:r>
            <a:r>
              <a:rPr lang="en" sz="4925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Popular</a:t>
            </a:r>
            <a:endParaRPr sz="4925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ct val="105583"/>
              <a:buNone/>
            </a:pPr>
            <a:r>
              <a:rPr lang="en" sz="4925">
                <a:latin typeface="Times New Roman"/>
                <a:ea typeface="Times New Roman"/>
                <a:cs typeface="Times New Roman"/>
                <a:sym typeface="Times New Roman"/>
              </a:rPr>
              <a:t>Which book is not popular or best seller using various attributes given in the dataset? </a:t>
            </a:r>
            <a:r>
              <a:rPr lang="en" sz="4925">
                <a:solidFill>
                  <a:srgbClr val="CC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Unpopular.</a:t>
            </a:r>
            <a:endParaRPr sz="4925">
              <a:solidFill>
                <a:srgbClr val="CC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ct val="105583"/>
              <a:buNone/>
            </a:pPr>
            <a:r>
              <a:rPr lang="en" sz="4925">
                <a:latin typeface="Times New Roman"/>
                <a:ea typeface="Times New Roman"/>
                <a:cs typeface="Times New Roman"/>
                <a:sym typeface="Times New Roman"/>
              </a:rPr>
              <a:t>What are the attributes and its variable types?</a:t>
            </a:r>
            <a:endParaRPr sz="4925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endParaRPr/>
          </a:p>
        </p:txBody>
      </p:sp>
      <p:sp>
        <p:nvSpPr>
          <p:cNvPr id="156" name="Google Shape;156;p4"/>
          <p:cNvSpPr txBox="1"/>
          <p:nvPr/>
        </p:nvSpPr>
        <p:spPr>
          <a:xfrm>
            <a:off x="6052500" y="1168625"/>
            <a:ext cx="2360100" cy="22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1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TYPES:</a:t>
            </a:r>
            <a:endParaRPr sz="1100" b="1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BookTitle = String</a:t>
            </a:r>
            <a:endParaRPr sz="11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BookRating = Double</a:t>
            </a:r>
            <a:endParaRPr sz="11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AuthorRating = Double</a:t>
            </a:r>
            <a:endParaRPr sz="11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Genre = String</a:t>
            </a:r>
            <a:endParaRPr sz="11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Format = String</a:t>
            </a:r>
            <a:endParaRPr sz="11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Availability = Bool</a:t>
            </a:r>
            <a:endParaRPr sz="11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Number of Reviews = Int</a:t>
            </a:r>
            <a:endParaRPr sz="11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7" name="Google Shape;157;p4"/>
          <p:cNvSpPr txBox="1"/>
          <p:nvPr/>
        </p:nvSpPr>
        <p:spPr>
          <a:xfrm>
            <a:off x="731400" y="3120950"/>
            <a:ext cx="7821000" cy="131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1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SAMPLE RULES:</a:t>
            </a:r>
            <a:endParaRPr sz="1200" b="1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7916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1" i="0" u="none" strike="noStrike" cap="none">
                <a:solidFill>
                  <a:srgbClr val="4A86E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Popular List:</a:t>
            </a:r>
            <a:r>
              <a:rPr lang="en" sz="1200" b="1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2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BookRating &gt;= 4 &amp; AuthorRating &gt;= 4, Number of Reviews &gt;1000. </a:t>
            </a:r>
            <a:endParaRPr sz="12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1" i="0" u="none" strike="noStrike" cap="none">
                <a:solidFill>
                  <a:srgbClr val="CC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Unpopular List:</a:t>
            </a:r>
            <a:r>
              <a:rPr lang="en" sz="12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2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BookRating &lt; 4 &amp; AuthorRating &lt; 4, Number of Reviews &lt;=1000. </a:t>
            </a:r>
            <a:endParaRPr sz="12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7916"/>
              </a:lnSpc>
              <a:spcBef>
                <a:spcPts val="800"/>
              </a:spcBef>
              <a:spcAft>
                <a:spcPts val="80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5"/>
          <p:cNvSpPr txBox="1">
            <a:spLocks noGrp="1"/>
          </p:cNvSpPr>
          <p:nvPr>
            <p:ph type="title"/>
          </p:nvPr>
        </p:nvSpPr>
        <p:spPr>
          <a:xfrm>
            <a:off x="1128700" y="393750"/>
            <a:ext cx="7671900" cy="56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650"/>
              <a:t>Research Questions: Sample Data Example</a:t>
            </a:r>
            <a:endParaRPr sz="1660"/>
          </a:p>
        </p:txBody>
      </p:sp>
      <p:graphicFrame>
        <p:nvGraphicFramePr>
          <p:cNvPr id="163" name="Google Shape;163;p5"/>
          <p:cNvGraphicFramePr/>
          <p:nvPr/>
        </p:nvGraphicFramePr>
        <p:xfrm>
          <a:off x="445713" y="1154475"/>
          <a:ext cx="8252550" cy="3603840"/>
        </p:xfrm>
        <a:graphic>
          <a:graphicData uri="http://schemas.openxmlformats.org/drawingml/2006/table">
            <a:tbl>
              <a:tblPr bandRow="1">
                <a:noFill/>
                <a:tableStyleId>{4B7F9521-7884-4FFE-BD89-96DB64AFAE39}</a:tableStyleId>
              </a:tblPr>
              <a:tblGrid>
                <a:gridCol w="426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7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16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406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95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366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668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721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460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b="1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Id</a:t>
                      </a:r>
                      <a:endParaRPr sz="1100" b="1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0" marB="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b="1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Book Title</a:t>
                      </a:r>
                      <a:endParaRPr sz="1100" b="1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0" marB="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b="1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Book Rating</a:t>
                      </a:r>
                      <a:endParaRPr sz="1100" b="1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0" marB="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b="1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Author Overall Rating</a:t>
                      </a:r>
                      <a:endParaRPr sz="1100" b="1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0" marB="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b="1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Genre</a:t>
                      </a:r>
                      <a:endParaRPr sz="1100" b="1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0" marB="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b="1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Format</a:t>
                      </a:r>
                      <a:endParaRPr sz="1100" b="1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0" marB="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b="1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Availability </a:t>
                      </a:r>
                      <a:endParaRPr sz="1100" b="1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0" marB="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b="1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Number of Reviews</a:t>
                      </a:r>
                      <a:endParaRPr sz="1100" b="1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0" marB="0" anchor="ctr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0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sz="1100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0" marB="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Why Has Nobody Told Me This Before?</a:t>
                      </a:r>
                      <a:endParaRPr sz="1100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0" marB="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3.98</a:t>
                      </a:r>
                      <a:endParaRPr sz="1100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0" marB="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3.95</a:t>
                      </a:r>
                      <a:endParaRPr sz="1100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0" marB="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Nonfiction</a:t>
                      </a:r>
                      <a:endParaRPr sz="1100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0" marB="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Audiobook</a:t>
                      </a:r>
                      <a:endParaRPr sz="1100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0" marB="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True</a:t>
                      </a:r>
                      <a:endParaRPr sz="1100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0" marB="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33000</a:t>
                      </a:r>
                      <a:endParaRPr sz="1100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0" marB="0" anchor="ctr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endParaRPr sz="1100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0" marB="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The Maid</a:t>
                      </a:r>
                      <a:endParaRPr sz="1100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0" marB="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3.84</a:t>
                      </a:r>
                      <a:endParaRPr sz="1100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0" marB="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3.54</a:t>
                      </a:r>
                      <a:endParaRPr sz="1100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0" marB="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Mystery</a:t>
                      </a:r>
                      <a:endParaRPr sz="1100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0" marB="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Audiobook, Hard copy</a:t>
                      </a:r>
                      <a:endParaRPr sz="1100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0" marB="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True</a:t>
                      </a:r>
                      <a:endParaRPr sz="1100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0" marB="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30453</a:t>
                      </a:r>
                      <a:endParaRPr sz="1100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0" marB="0" anchor="ctr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0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strike="noStrike" cap="none">
                          <a:solidFill>
                            <a:srgbClr val="0000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</a:t>
                      </a:r>
                      <a:endParaRPr sz="1100" u="none" strike="noStrike" cap="none">
                        <a:solidFill>
                          <a:srgbClr val="0000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0" marB="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strike="noStrike" cap="none">
                          <a:solidFill>
                            <a:srgbClr val="0000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Lessons In Chemistry</a:t>
                      </a:r>
                      <a:endParaRPr sz="1100" u="none" strike="noStrike" cap="none">
                        <a:solidFill>
                          <a:srgbClr val="0000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0" marB="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strike="noStrike" cap="none">
                          <a:solidFill>
                            <a:srgbClr val="0000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4.37</a:t>
                      </a:r>
                      <a:endParaRPr sz="1100" u="none" strike="noStrike" cap="none">
                        <a:solidFill>
                          <a:srgbClr val="0000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0" marB="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strike="noStrike" cap="none">
                          <a:solidFill>
                            <a:srgbClr val="0000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4.37</a:t>
                      </a:r>
                      <a:endParaRPr sz="1100" u="none" strike="noStrike" cap="none">
                        <a:solidFill>
                          <a:srgbClr val="0000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0" marB="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strike="noStrike" cap="none">
                          <a:solidFill>
                            <a:srgbClr val="0000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Fiction</a:t>
                      </a:r>
                      <a:endParaRPr sz="1100" u="none" strike="noStrike" cap="none">
                        <a:solidFill>
                          <a:srgbClr val="0000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0" marB="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strike="noStrike" cap="none">
                          <a:solidFill>
                            <a:srgbClr val="0000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Audiobook, Hard copy, eBook</a:t>
                      </a:r>
                      <a:endParaRPr sz="1100" u="none" strike="noStrike" cap="none">
                        <a:solidFill>
                          <a:srgbClr val="0000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0" marB="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strike="noStrike" cap="none">
                          <a:solidFill>
                            <a:srgbClr val="0000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True</a:t>
                      </a:r>
                      <a:endParaRPr sz="1100" u="none" strike="noStrike" cap="none">
                        <a:solidFill>
                          <a:srgbClr val="0000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0" marB="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strike="noStrike" cap="none">
                          <a:solidFill>
                            <a:srgbClr val="0000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35323</a:t>
                      </a:r>
                      <a:endParaRPr sz="1100" u="none" strike="noStrike" cap="none">
                        <a:solidFill>
                          <a:srgbClr val="0000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0" marB="0" anchor="ctr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0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</a:t>
                      </a:r>
                      <a:endParaRPr sz="1100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0" marB="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All Good People Here</a:t>
                      </a:r>
                      <a:endParaRPr sz="1100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0" marB="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3.91</a:t>
                      </a:r>
                      <a:endParaRPr sz="1100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0" marB="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3.85</a:t>
                      </a:r>
                      <a:endParaRPr sz="1100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0" marB="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Fiction</a:t>
                      </a:r>
                      <a:endParaRPr sz="1100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0" marB="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Audiobook, eBook, Hard copy</a:t>
                      </a:r>
                      <a:endParaRPr sz="1100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0" marB="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False</a:t>
                      </a:r>
                      <a:endParaRPr sz="1100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0" marB="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10357</a:t>
                      </a:r>
                      <a:endParaRPr sz="1100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0" marB="0" anchor="ctr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</a:t>
                      </a:r>
                      <a:endParaRPr sz="1100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0" marB="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Thistlefoot</a:t>
                      </a:r>
                      <a:endParaRPr sz="1100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0" marB="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4.02</a:t>
                      </a:r>
                      <a:endParaRPr sz="1100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0" marB="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3.99</a:t>
                      </a:r>
                      <a:endParaRPr sz="1100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0" marB="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Fantasy</a:t>
                      </a:r>
                      <a:endParaRPr sz="1100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0" marB="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Audiobook. eBook</a:t>
                      </a:r>
                      <a:endParaRPr sz="1100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0" marB="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True</a:t>
                      </a:r>
                      <a:endParaRPr sz="1100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0" marB="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1492</a:t>
                      </a:r>
                      <a:endParaRPr sz="1100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0" marB="0" anchor="ctr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3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6</a:t>
                      </a:r>
                      <a:endParaRPr sz="1100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0" marB="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strike="noStrike" cap="none">
                          <a:solidFill>
                            <a:srgbClr val="0000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The Measure</a:t>
                      </a:r>
                      <a:endParaRPr sz="1100" u="none" strike="noStrike" cap="none">
                        <a:solidFill>
                          <a:srgbClr val="0000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0" marB="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strike="noStrike" cap="none">
                          <a:solidFill>
                            <a:srgbClr val="0000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4.09</a:t>
                      </a:r>
                      <a:endParaRPr sz="1100" u="none" strike="noStrike" cap="none">
                        <a:solidFill>
                          <a:srgbClr val="0000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0" marB="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strike="noStrike" cap="none">
                          <a:solidFill>
                            <a:srgbClr val="0000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4.01</a:t>
                      </a:r>
                      <a:endParaRPr sz="1100" u="none" strike="noStrike" cap="none">
                        <a:solidFill>
                          <a:srgbClr val="0000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0" marB="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strike="noStrike" cap="none">
                          <a:solidFill>
                            <a:srgbClr val="0000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Fiction</a:t>
                      </a:r>
                      <a:endParaRPr sz="1100" u="none" strike="noStrike" cap="none">
                        <a:solidFill>
                          <a:srgbClr val="0000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0" marB="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strike="noStrike" cap="none">
                          <a:solidFill>
                            <a:srgbClr val="0000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Hard copy</a:t>
                      </a:r>
                      <a:endParaRPr sz="1100" u="none" strike="noStrike" cap="none">
                        <a:solidFill>
                          <a:srgbClr val="0000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0" marB="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strike="noStrike" cap="none">
                          <a:solidFill>
                            <a:srgbClr val="0000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True</a:t>
                      </a:r>
                      <a:endParaRPr sz="1100" u="none" strike="noStrike" cap="none">
                        <a:solidFill>
                          <a:srgbClr val="0000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0" marB="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strike="noStrike" cap="none">
                          <a:solidFill>
                            <a:srgbClr val="0000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7266</a:t>
                      </a:r>
                      <a:endParaRPr sz="1100" u="none" strike="noStrike" cap="none">
                        <a:solidFill>
                          <a:srgbClr val="0000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0" marB="0" anchor="ctr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strike="noStrike" cap="none">
                          <a:solidFill>
                            <a:srgbClr val="0000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7</a:t>
                      </a:r>
                      <a:endParaRPr sz="1100" u="none" strike="noStrike" cap="none">
                        <a:solidFill>
                          <a:srgbClr val="0000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0" marB="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strike="noStrike" cap="none">
                          <a:solidFill>
                            <a:srgbClr val="0000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The Trayvon Generation</a:t>
                      </a:r>
                      <a:endParaRPr sz="1100" u="none" strike="noStrike" cap="none">
                        <a:solidFill>
                          <a:srgbClr val="0000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0" marB="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strike="noStrike" cap="none">
                          <a:solidFill>
                            <a:srgbClr val="0000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4.38</a:t>
                      </a:r>
                      <a:endParaRPr sz="1100" u="none" strike="noStrike" cap="none">
                        <a:solidFill>
                          <a:srgbClr val="0000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0" marB="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strike="noStrike" cap="none">
                          <a:solidFill>
                            <a:srgbClr val="0000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4.11</a:t>
                      </a:r>
                      <a:endParaRPr sz="1100" u="none" strike="noStrike" cap="none">
                        <a:solidFill>
                          <a:srgbClr val="0000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0" marB="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strike="noStrike" cap="none">
                          <a:solidFill>
                            <a:srgbClr val="0000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Nonfiction</a:t>
                      </a:r>
                      <a:endParaRPr sz="1100" u="none" strike="noStrike" cap="none">
                        <a:solidFill>
                          <a:srgbClr val="0000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0" marB="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strike="noStrike" cap="none">
                          <a:solidFill>
                            <a:srgbClr val="0000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eBook, Hard copy</a:t>
                      </a:r>
                      <a:endParaRPr sz="1100" u="none" strike="noStrike" cap="none">
                        <a:solidFill>
                          <a:srgbClr val="0000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0" marB="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strike="noStrike" cap="none">
                          <a:solidFill>
                            <a:srgbClr val="0000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False</a:t>
                      </a:r>
                      <a:endParaRPr sz="1100" u="none" strike="noStrike" cap="none">
                        <a:solidFill>
                          <a:srgbClr val="0000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0" marB="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strike="noStrike" cap="none">
                          <a:solidFill>
                            <a:srgbClr val="0000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1225</a:t>
                      </a:r>
                      <a:endParaRPr sz="1100" u="none" strike="noStrike" cap="none">
                        <a:solidFill>
                          <a:srgbClr val="0000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0" marB="0" anchor="ctr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53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strike="noStrike" cap="none">
                          <a:solidFill>
                            <a:srgbClr val="CC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8</a:t>
                      </a:r>
                      <a:endParaRPr sz="1100" u="none" strike="noStrike" cap="none">
                        <a:solidFill>
                          <a:srgbClr val="CC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0" marB="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strike="noStrike" cap="none">
                          <a:solidFill>
                            <a:srgbClr val="CC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Jackal</a:t>
                      </a:r>
                      <a:endParaRPr sz="1100" u="none" strike="noStrike" cap="none">
                        <a:solidFill>
                          <a:srgbClr val="CC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0" marB="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strike="noStrike" cap="none">
                          <a:solidFill>
                            <a:srgbClr val="CC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3.65</a:t>
                      </a:r>
                      <a:endParaRPr sz="1100" u="none" strike="noStrike" cap="none">
                        <a:solidFill>
                          <a:srgbClr val="CC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0" marB="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strike="noStrike" cap="none">
                          <a:solidFill>
                            <a:srgbClr val="CC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3.98</a:t>
                      </a:r>
                      <a:endParaRPr sz="1100" u="none" strike="noStrike" cap="none">
                        <a:solidFill>
                          <a:srgbClr val="CC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0" marB="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strike="noStrike" cap="none">
                          <a:solidFill>
                            <a:srgbClr val="CC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Horror</a:t>
                      </a:r>
                      <a:endParaRPr sz="1100" u="none" strike="noStrike" cap="none">
                        <a:solidFill>
                          <a:srgbClr val="CC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0" marB="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strike="noStrike" cap="none">
                          <a:solidFill>
                            <a:srgbClr val="CC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eBook</a:t>
                      </a:r>
                      <a:endParaRPr sz="1100" u="none" strike="noStrike" cap="none">
                        <a:solidFill>
                          <a:srgbClr val="CC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0" marB="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strike="noStrike" cap="none">
                          <a:solidFill>
                            <a:srgbClr val="CC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False</a:t>
                      </a:r>
                      <a:endParaRPr sz="1100" u="none" strike="noStrike" cap="none">
                        <a:solidFill>
                          <a:srgbClr val="CC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0" marB="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strike="noStrike" cap="none">
                          <a:solidFill>
                            <a:srgbClr val="CC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1000</a:t>
                      </a:r>
                      <a:endParaRPr sz="1100" u="none" strike="noStrike" cap="none">
                        <a:solidFill>
                          <a:srgbClr val="CC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0" marB="0" anchor="ctr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0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strike="noStrike" cap="none">
                          <a:solidFill>
                            <a:srgbClr val="0000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9</a:t>
                      </a:r>
                      <a:endParaRPr sz="1100" u="none" strike="noStrike" cap="none">
                        <a:solidFill>
                          <a:srgbClr val="0000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0" marB="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strike="noStrike" cap="none">
                          <a:solidFill>
                            <a:srgbClr val="0000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Call Us What We Carry</a:t>
                      </a:r>
                      <a:endParaRPr sz="1100" u="none" strike="noStrike" cap="none">
                        <a:solidFill>
                          <a:srgbClr val="0000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0" marB="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strike="noStrike" cap="none">
                          <a:solidFill>
                            <a:srgbClr val="0000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4.35</a:t>
                      </a:r>
                      <a:endParaRPr sz="1100" u="none" strike="noStrike" cap="none">
                        <a:solidFill>
                          <a:srgbClr val="0000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0" marB="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strike="noStrike" cap="none">
                          <a:solidFill>
                            <a:srgbClr val="0000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4.30</a:t>
                      </a:r>
                      <a:endParaRPr sz="1100" u="none" strike="noStrike" cap="none">
                        <a:solidFill>
                          <a:srgbClr val="0000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0" marB="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strike="noStrike" cap="none">
                          <a:solidFill>
                            <a:srgbClr val="0000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Poetry</a:t>
                      </a:r>
                      <a:endParaRPr sz="1100" u="none" strike="noStrike" cap="none">
                        <a:solidFill>
                          <a:srgbClr val="0000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0" marB="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strike="noStrike" cap="none">
                          <a:solidFill>
                            <a:srgbClr val="0000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Audiobook, Hard copy</a:t>
                      </a:r>
                      <a:endParaRPr sz="1100" u="none" strike="noStrike" cap="none">
                        <a:solidFill>
                          <a:srgbClr val="0000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0" marB="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strike="noStrike" cap="none">
                          <a:solidFill>
                            <a:srgbClr val="0000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True</a:t>
                      </a:r>
                      <a:endParaRPr sz="1100" u="none" strike="noStrike" cap="none">
                        <a:solidFill>
                          <a:srgbClr val="0000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0" marB="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strike="noStrike" cap="none">
                          <a:solidFill>
                            <a:srgbClr val="0000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2634</a:t>
                      </a:r>
                      <a:endParaRPr sz="1100" u="none" strike="noStrike" cap="none">
                        <a:solidFill>
                          <a:srgbClr val="0000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0" marB="0" anchor="ctr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3500"/>
              <a:t>Intent of the study</a:t>
            </a:r>
            <a:endParaRPr sz="3500"/>
          </a:p>
        </p:txBody>
      </p:sp>
      <p:sp>
        <p:nvSpPr>
          <p:cNvPr id="169" name="Google Shape;169;p6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The purpose of this study is to determine which books are popular based on these attributes: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048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●"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Book Rating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048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●"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Author Overall Rating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048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●"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Genre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048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●"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Format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048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●"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Availability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048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●"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Number of Reviews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3500"/>
              <a:t>Methodology</a:t>
            </a:r>
            <a:endParaRPr sz="3500"/>
          </a:p>
        </p:txBody>
      </p:sp>
      <p:sp>
        <p:nvSpPr>
          <p:cNvPr id="175" name="Google Shape;175;p7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SCRUM PROCESS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APPLICATION: Windows Forms App 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IDE: Visual Studio 2022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PROGRAMMING LANGUAGE: C#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DATABASE: CSV file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TECHNIQUES: Object oriented programming &amp; Functional programming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300"/>
              <a:buNone/>
            </a:pP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Feature 1</a:t>
            </a:r>
            <a:endParaRPr/>
          </a:p>
        </p:txBody>
      </p:sp>
      <p:pic>
        <p:nvPicPr>
          <p:cNvPr id="181" name="Google Shape;181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7825" y="1091650"/>
            <a:ext cx="6139449" cy="3702176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8"/>
          <p:cNvSpPr/>
          <p:nvPr/>
        </p:nvSpPr>
        <p:spPr>
          <a:xfrm>
            <a:off x="4810925" y="2001850"/>
            <a:ext cx="774900" cy="1938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4F81B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8"/>
          <p:cNvSpPr/>
          <p:nvPr/>
        </p:nvSpPr>
        <p:spPr>
          <a:xfrm>
            <a:off x="6670725" y="1437450"/>
            <a:ext cx="2266800" cy="16107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4F81B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●"/>
            </a:pPr>
            <a:r>
              <a:rPr lang="en"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The user will click the “Browse” button and navigate to the desired CSV file to load into the application</a:t>
            </a:r>
            <a:endParaRPr sz="12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4" name="Google Shape;184;p8"/>
          <p:cNvCxnSpPr>
            <a:endCxn id="182" idx="3"/>
          </p:cNvCxnSpPr>
          <p:nvPr/>
        </p:nvCxnSpPr>
        <p:spPr>
          <a:xfrm flipH="1">
            <a:off x="5585825" y="1943650"/>
            <a:ext cx="1071900" cy="155100"/>
          </a:xfrm>
          <a:prstGeom prst="straightConnector1">
            <a:avLst/>
          </a:prstGeom>
          <a:noFill/>
          <a:ln w="9525" cap="flat" cmpd="sng">
            <a:solidFill>
              <a:srgbClr val="4F81BD"/>
            </a:solidFill>
            <a:prstDash val="solid"/>
            <a:round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Feature 1 Cont.</a:t>
            </a:r>
            <a:endParaRPr/>
          </a:p>
        </p:txBody>
      </p:sp>
      <p:pic>
        <p:nvPicPr>
          <p:cNvPr id="190" name="Google Shape;190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6350" y="1377975"/>
            <a:ext cx="4346926" cy="317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99475" y="1625300"/>
            <a:ext cx="4023276" cy="1612775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9"/>
          <p:cNvSpPr/>
          <p:nvPr/>
        </p:nvSpPr>
        <p:spPr>
          <a:xfrm>
            <a:off x="3151325" y="4307225"/>
            <a:ext cx="497400" cy="1938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4F81B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9"/>
          <p:cNvSpPr/>
          <p:nvPr/>
        </p:nvSpPr>
        <p:spPr>
          <a:xfrm>
            <a:off x="4799475" y="3345050"/>
            <a:ext cx="4023300" cy="9777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4F81B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</a:pPr>
            <a:r>
              <a:rPr lang="en"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Once the user press “Open” the CSV file will be loaded into the application.</a:t>
            </a:r>
            <a:endParaRPr sz="11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●"/>
            </a:pPr>
            <a:r>
              <a:rPr lang="en"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The user will then press “Load File” in order to view the content of the file within the DataGridView</a:t>
            </a:r>
            <a:r>
              <a:rPr lang="en"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2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9"/>
          <p:cNvSpPr/>
          <p:nvPr/>
        </p:nvSpPr>
        <p:spPr>
          <a:xfrm>
            <a:off x="8308075" y="2619175"/>
            <a:ext cx="497400" cy="1938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4F81B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95" name="Google Shape;195;p9"/>
          <p:cNvCxnSpPr>
            <a:stCxn id="193" idx="1"/>
            <a:endCxn id="192" idx="3"/>
          </p:cNvCxnSpPr>
          <p:nvPr/>
        </p:nvCxnSpPr>
        <p:spPr>
          <a:xfrm flipH="1">
            <a:off x="3648675" y="3833900"/>
            <a:ext cx="1150800" cy="570300"/>
          </a:xfrm>
          <a:prstGeom prst="straightConnector1">
            <a:avLst/>
          </a:prstGeom>
          <a:noFill/>
          <a:ln w="9525" cap="flat" cmpd="sng">
            <a:solidFill>
              <a:srgbClr val="4F81BD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96" name="Google Shape;196;p9"/>
          <p:cNvCxnSpPr>
            <a:endCxn id="194" idx="2"/>
          </p:cNvCxnSpPr>
          <p:nvPr/>
        </p:nvCxnSpPr>
        <p:spPr>
          <a:xfrm rot="10800000">
            <a:off x="8556775" y="2812975"/>
            <a:ext cx="38100" cy="538500"/>
          </a:xfrm>
          <a:prstGeom prst="straightConnector1">
            <a:avLst/>
          </a:prstGeom>
          <a:noFill/>
          <a:ln w="9525" cap="flat" cmpd="sng">
            <a:solidFill>
              <a:srgbClr val="4F81BD"/>
            </a:solidFill>
            <a:prstDash val="solid"/>
            <a:round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932</Words>
  <Application>Microsoft Office PowerPoint</Application>
  <PresentationFormat>On-screen Show (16:9)</PresentationFormat>
  <Paragraphs>210</Paragraphs>
  <Slides>19</Slides>
  <Notes>18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Lato</vt:lpstr>
      <vt:lpstr>Montserrat</vt:lpstr>
      <vt:lpstr>Times New Roman</vt:lpstr>
      <vt:lpstr>Focus</vt:lpstr>
      <vt:lpstr>Book Popularity System SWEN 5239 - Agile Software Development</vt:lpstr>
      <vt:lpstr>Introduction</vt:lpstr>
      <vt:lpstr>Statement of the Problem </vt:lpstr>
      <vt:lpstr>Research Questions</vt:lpstr>
      <vt:lpstr>Research Questions: Sample Data Example</vt:lpstr>
      <vt:lpstr>Intent of the study</vt:lpstr>
      <vt:lpstr>Methodology</vt:lpstr>
      <vt:lpstr>Feature 1</vt:lpstr>
      <vt:lpstr>Feature 1 Cont.</vt:lpstr>
      <vt:lpstr>Feature 1 Cont.</vt:lpstr>
      <vt:lpstr>Code Explanation</vt:lpstr>
      <vt:lpstr>Feature 1 Demo</vt:lpstr>
      <vt:lpstr>Feature 2 </vt:lpstr>
      <vt:lpstr>Feature 2 Cont. </vt:lpstr>
      <vt:lpstr>Feature 2 Cont. Popular List Code Explanation </vt:lpstr>
      <vt:lpstr>Feature 2 Cont. </vt:lpstr>
      <vt:lpstr>Feature 2 Cont. Unpopular List Code Explanation </vt:lpstr>
      <vt:lpstr>PowerPoint Presentation</vt:lpstr>
      <vt:lpstr>Timeline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Book Popularity System SWEN 5239 - Agile Software Development</dc:title>
  <dc:creator>Eric Prieto</dc:creator>
  <cp:lastModifiedBy>Alam, Sadia Akhter</cp:lastModifiedBy>
  <cp:revision>2</cp:revision>
  <dcterms:modified xsi:type="dcterms:W3CDTF">2023-02-25T05:08:49Z</dcterms:modified>
</cp:coreProperties>
</file>